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eec546731a94cd3" /><Relationship Type="http://schemas.openxmlformats.org/officeDocument/2006/relationships/extended-properties" Target="/docProps/app.xml" Id="R5ca264ae62004212" /><Relationship Type="http://schemas.openxmlformats.org/officeDocument/2006/relationships/officeDocument" Target="/ppt/presentation.xml" Id="R92e42cd13e1747c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d8fc0a7be8d4b17"/>
  </p:sldMasterIdLst>
  <p:notesMasterIdLst>
    <p:notesMasterId xmlns:r="http://schemas.openxmlformats.org/officeDocument/2006/relationships" r:id="Rda83eceed1d142d0"/>
  </p:notesMasterIdLst>
  <p:sldIdLst>
    <p:sldId xmlns:r="http://schemas.openxmlformats.org/officeDocument/2006/relationships" id="256" r:id="Re3eda3b834c44c07"/>
    <p:sldId xmlns:r="http://schemas.openxmlformats.org/officeDocument/2006/relationships" id="257" r:id="R24f688251c9b41fe"/>
    <p:sldId xmlns:r="http://schemas.openxmlformats.org/officeDocument/2006/relationships" id="258" r:id="Rcef3da5d23704180"/>
    <p:sldId xmlns:r="http://schemas.openxmlformats.org/officeDocument/2006/relationships" id="259" r:id="R04c853dfc1b24380"/>
    <p:sldId xmlns:r="http://schemas.openxmlformats.org/officeDocument/2006/relationships" id="260" r:id="Rcf8a6d857bd74251"/>
    <p:sldId xmlns:r="http://schemas.openxmlformats.org/officeDocument/2006/relationships" id="261" r:id="R55753e8b459249b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ba7153a80c4724" /><Relationship Type="http://schemas.openxmlformats.org/officeDocument/2006/relationships/slideMaster" Target="/ppt/slideMasters/slideMaster1.xml" Id="R7d8fc0a7be8d4b17" /><Relationship Type="http://schemas.openxmlformats.org/officeDocument/2006/relationships/notesMaster" Target="/ppt/notesMasters/notesMaster1.xml" Id="Rda83eceed1d142d0" /><Relationship Type="http://schemas.openxmlformats.org/officeDocument/2006/relationships/presProps" Target="/ppt/presProps.xml" Id="R56dfdf5df763487c" /><Relationship Type="http://schemas.openxmlformats.org/officeDocument/2006/relationships/tableStyles" Target="/ppt/tableStyles.xml" Id="Rb7814b0159df4172" /><Relationship Type="http://schemas.openxmlformats.org/officeDocument/2006/relationships/slide" Target="/ppt/slides/slide1.xml" Id="Re3eda3b834c44c07" /><Relationship Type="http://schemas.openxmlformats.org/officeDocument/2006/relationships/slide" Target="/ppt/slides/slide2.xml" Id="R24f688251c9b41fe" /><Relationship Type="http://schemas.openxmlformats.org/officeDocument/2006/relationships/slide" Target="/ppt/slides/slide3.xml" Id="Rcef3da5d23704180" /><Relationship Type="http://schemas.openxmlformats.org/officeDocument/2006/relationships/slide" Target="/ppt/slides/slide4.xml" Id="R04c853dfc1b24380" /><Relationship Type="http://schemas.openxmlformats.org/officeDocument/2006/relationships/slide" Target="/ppt/slides/slide5.xml" Id="Rcf8a6d857bd74251" /><Relationship Type="http://schemas.openxmlformats.org/officeDocument/2006/relationships/slide" Target="/ppt/slides/slide6.xml" Id="R55753e8b459249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17c5c2e79849d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889def39124b1d" /><Relationship Type="http://schemas.openxmlformats.org/officeDocument/2006/relationships/notesMaster" Target="/ppt/notesMasters/notesMaster1.xml" Id="R7bd246d6f2694e7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9dacdd646c044f9" /><Relationship Type="http://schemas.openxmlformats.org/officeDocument/2006/relationships/notesMaster" Target="/ppt/notesMasters/notesMaster1.xml" Id="R14599505922d4f5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22ff88cba94df0" /><Relationship Type="http://schemas.openxmlformats.org/officeDocument/2006/relationships/notesMaster" Target="/ppt/notesMasters/notesMaster1.xml" Id="R967811ad7685430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2a397d04ab45a9" /><Relationship Type="http://schemas.openxmlformats.org/officeDocument/2006/relationships/notesMaster" Target="/ppt/notesMasters/notesMaster1.xml" Id="R7a6a97682db14ff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a87718a0c6f48fa" /><Relationship Type="http://schemas.openxmlformats.org/officeDocument/2006/relationships/notesMaster" Target="/ppt/notesMasters/notesMaster1.xml" Id="Rb24b90e7b38b42e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1eb9b23bee6475b" /><Relationship Type="http://schemas.openxmlformats.org/officeDocument/2006/relationships/notesMaster" Target="/ppt/notesMasters/notesMaster1.xml" Id="Rf8549a5670ba4b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Opening: claims intelligence for insurers and TPAs. Product decisions remain under authorised human control.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Position the product against manual claim preparation and fragmented evidence. Do not claim a fixed savings percentage without a measured pilot baseline.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Describe the product as decision support. The workflow keeps approval, rejection and settlement under human control.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Fraud signals require investigation and do not constitute an automatic allegation. OCR-extracted tariff rates require reviewer approval.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Quantify these levers during a controlled pilot using agreed baseline measures such as handling time, leakage recovery and rework rate.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with a measured pilot, not an unsupported ROI commitment. Agree success measures and human review controls before starting.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5496db123c400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57ea66aa3f34a2e" /><Relationship Type="http://schemas.openxmlformats.org/officeDocument/2006/relationships/slideLayout" Target="/ppt/slideLayouts/slideLayout1.xml" Id="Rf6b4a1967bf1457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b4a1967bf1457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f6323cb1f44b44" /><Relationship Type="http://schemas.openxmlformats.org/officeDocument/2006/relationships/notesSlide" Target="/ppt/notesSlides/notesSlide1.xml" Id="R52ccd73d2a9f4a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85c8c7496f4d7e" /><Relationship Type="http://schemas.openxmlformats.org/officeDocument/2006/relationships/notesSlide" Target="/ppt/notesSlides/notesSlide2.xml" Id="R0b9f3494a72c4c3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39c11ce232474b" /><Relationship Type="http://schemas.openxmlformats.org/officeDocument/2006/relationships/notesSlide" Target="/ppt/notesSlides/notesSlide3.xml" Id="Rf0e2fa96a3b044b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3f7a48742e4e9b" /><Relationship Type="http://schemas.openxmlformats.org/officeDocument/2006/relationships/notesSlide" Target="/ppt/notesSlides/notesSlide4.xml" Id="Rc0dc5b12828b46e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289ec54a904a17" /><Relationship Type="http://schemas.openxmlformats.org/officeDocument/2006/relationships/notesSlide" Target="/ppt/notesSlides/notesSlide5.xml" Id="R8fb4cc4dbac847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0e0e113ef94a7b" /><Relationship Type="http://schemas.openxmlformats.org/officeDocument/2006/relationships/notesSlide" Target="/ppt/notesSlides/notesSlide6.xml" Id="Rd35cbf4c2fec4ac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F55017-6C90-4A51-A07E-9B6D0541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7ED6D4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7ED6D4"/>
                </a:solidFill>
                <a:latin typeface="Arial"/>
                <a:ea typeface="Arial"/>
                <a:cs typeface="Arial"/>
              </a:rPr>
              <a:t>KareAccess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410A60-6B4B-4BEC-B10F-B5E8DFB0B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8096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Health Claims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43E61E-C5E4-4CEA-82BA-B95B24C08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90850"/>
            <a:ext cx="7810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4E5E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D4E5EF"/>
                </a:solidFill>
                <a:latin typeface="Arial"/>
                <a:ea typeface="Arial"/>
                <a:cs typeface="Arial"/>
              </a:rPr>
              <a:t>Smarter, faster and more controlled claims processing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AA6080-B2C9-48E9-B1AF-C8DEB00EB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7ED6D4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7ED6D4"/>
                </a:solidFill>
                <a:latin typeface="Arial"/>
                <a:ea typeface="Arial"/>
                <a:cs typeface="Arial"/>
              </a:rPr>
              <a:t>For insurers and TPAs</a:t>
            </a:r>
          </a:p>
        </p:txBody>
      </p:sp>
    </p:spTree>
    <p:extLst>
      <p:ext uri="{BB962C8B-B14F-4D97-AF65-F5344CB8AC3E}">
        <p14:creationId xmlns:p14="http://schemas.microsoft.com/office/powerpoint/2010/main" val="3711607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1E1220-7906-4258-9289-173C9410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Claims teams spend skilled time organising files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F0B93C-BFD1-4C91-A47B-6BEAFE965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52677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77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E5B946-FC97-4F43-898A-30E0AE60A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685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77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77D"/>
                </a:solidFill>
                <a:latin typeface="Arial"/>
                <a:ea typeface="Arial"/>
                <a:cs typeface="Arial"/>
              </a:rPr>
              <a:t>A claim reaches the reviewer as disconnected evidence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AC9AD-159D-474D-A591-8CB47A0E2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333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AF4F4"/>
          </a:solidFill>
          <a:ln xmlns:a="http://schemas.openxmlformats.org/drawingml/2006/main" w="9525">
            <a:solidFill>
              <a:srgbClr val="0F8B8D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Unstructured files</a:t>
            </a:r>
          </a:p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Bills, policy schedules and medical records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6DDE0E-4A2B-475D-83E6-DDF47C8F5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952625"/>
            <a:ext cx="3333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5F7FA"/>
          </a:solidFill>
          <a:ln xmlns:a="http://schemas.openxmlformats.org/drawingml/2006/main" w="9525">
            <a:solidFill>
              <a:srgbClr val="C9D7E3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Manual reconciliation</a:t>
            </a:r>
          </a:p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Repeated reading, data entry and comparisons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3E266A-74DC-477F-B795-A5FF247D4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952625"/>
            <a:ext cx="3333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4E5"/>
          </a:solidFill>
          <a:ln xmlns:a="http://schemas.openxmlformats.org/drawingml/2006/main" w="9525">
            <a:solidFill>
              <a:srgbClr val="D89B2B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Operational exposure</a:t>
            </a:r>
          </a:p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Delay, leakage, inconsistent deductions and missed risk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B4EBFB-B587-48E0-A4A0-7A31B792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286250"/>
            <a:ext cx="9906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The core problem is not document storage. It is turning scattered evidence into a consistent claim decision.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A25C64-85E2-49E2-A6E6-9B8A7E5FC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2677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77D"/>
                </a:solidFill>
                <a:latin typeface="Arial"/>
                <a:ea typeface="Arial"/>
                <a:cs typeface="Arial"/>
              </a:rPr>
              <a:t>KareAccess Health Claims AI</a:t>
            </a:r>
          </a:p>
        </p:txBody>
      </p:sp>
    </p:spTree>
    <p:extLst>
      <p:ext uri="{BB962C8B-B14F-4D97-AF65-F5344CB8AC3E}">
        <p14:creationId xmlns:p14="http://schemas.microsoft.com/office/powerpoint/2010/main" val="974315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D96270-F615-4C99-BF84-A0A29BDB9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One evidence-backed workflow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17593C-2366-4EC0-AD2E-6CE16343C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52677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77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7B41C7-A6D5-45B9-BE43-0F3A06A6F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7165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8B8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8B8D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469004-C1BD-49FD-843D-803DD9F7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77165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Intake and classify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D5F714-F825-43DD-8BBD-A31B6E375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8B8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8B8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6BC616-2F9B-4EA4-B364-DF364F0FF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6479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Extract and cross-check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4999C1-EE66-4390-9C8D-5C3D72FA5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8B8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8B8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8E3700-AEE3-4410-AD3F-A888D9343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524250"/>
            <a:ext cx="3714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Apply policy, rider and tariff rules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E9DCEF-6C20-46FB-86DD-0296E90FF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77165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8B8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8B8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C447E6-94CF-406A-8050-79CD66A22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771650"/>
            <a:ext cx="4191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Route exceptions for medical, financial or fraud review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552D71-963B-4579-8A49-507F711D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4325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8B8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8B8D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33E34D-A154-428A-86D7-FE8ACA36F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143250"/>
            <a:ext cx="4191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Present deductions and payable recommendations with evidence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6F803F-EA02-4573-A2CC-D0B74EC76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9530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807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6856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6856B"/>
                </a:solidFill>
                <a:latin typeface="Arial"/>
                <a:ea typeface="Arial"/>
                <a:cs typeface="Arial"/>
              </a:rPr>
              <a:t>Authorised reviewers confirm every material decision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B71CB8-332F-4295-B616-5177D936C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2677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77D"/>
                </a:solidFill>
                <a:latin typeface="Arial"/>
                <a:ea typeface="Arial"/>
                <a:cs typeface="Arial"/>
              </a:rPr>
              <a:t>KareAccess Health Claims AI</a:t>
            </a:r>
          </a:p>
        </p:txBody>
      </p:sp>
    </p:spTree>
    <p:extLst>
      <p:ext uri="{BB962C8B-B14F-4D97-AF65-F5344CB8AC3E}">
        <p14:creationId xmlns:p14="http://schemas.microsoft.com/office/powerpoint/2010/main" val="21234475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4F1677-71D5-4E0E-B35E-29CC9BE73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Decision intelligence across the claim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8A0A29-FDF5-4C92-B3D1-34246C37E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52677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77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A3D720-6B01-47FB-A68C-ADA4957F5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2476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EAF4F4"/>
          </a:solidFill>
          <a:ln xmlns:a="http://schemas.openxmlformats.org/drawingml/2006/main" w="9525">
            <a:solidFill>
              <a:srgbClr val="0F8B8D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Clinical</a:t>
            </a:r>
          </a:p>
          <a:p xmlns:a="http://schemas.openxmlformats.org/drawingml/2006/main">
            <a:pPr>
              <a:defRPr sz="15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Diagnosis structure, ICD suggestions and medical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1161D8-0448-4F4C-A637-EDB93CE1E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1619250"/>
            <a:ext cx="2476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EDF3FA"/>
          </a:solidFill>
          <a:ln xmlns:a="http://schemas.openxmlformats.org/drawingml/2006/main" w="9525">
            <a:solidFill>
              <a:srgbClr val="1769AA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Policy</a:t>
            </a:r>
          </a:p>
          <a:p xmlns:a="http://schemas.openxmlformats.org/drawingml/2006/main">
            <a:pPr>
              <a:defRPr sz="15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Eligibility, exclusions, riders, co-pay and deductibles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0ECE9B-A18C-4D93-9A62-47D508A2C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19250"/>
            <a:ext cx="2476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4E5"/>
          </a:solidFill>
          <a:ln xmlns:a="http://schemas.openxmlformats.org/drawingml/2006/main" w="9525">
            <a:solidFill>
              <a:srgbClr val="D89B2B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Financial</a:t>
            </a:r>
          </a:p>
          <a:p xmlns:a="http://schemas.openxmlformats.org/drawingml/2006/main">
            <a:pPr>
              <a:defRPr sz="15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Bill lines, tariffs, packages and non-payables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9B742B-1C98-4CC7-885B-E9B7D3795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1619250"/>
            <a:ext cx="2476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DECEC"/>
          </a:solidFill>
          <a:ln xmlns:a="http://schemas.openxmlformats.org/drawingml/2006/main" w="9525">
            <a:solidFill>
              <a:srgbClr val="B54747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Risk</a:t>
            </a:r>
          </a:p>
          <a:p xmlns:a="http://schemas.openxmlformats.org/drawingml/2006/main">
            <a:pPr>
              <a:defRPr sz="157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Duplicates, mismatches, anomalies and fraud indicators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AF19EC-62EF-4056-A802-E7740F08E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476750"/>
            <a:ext cx="9486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Each finding remains connected to its source document and review status.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6D1667-45F6-43FA-88DE-E3D827BAA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2677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77D"/>
                </a:solidFill>
                <a:latin typeface="Arial"/>
                <a:ea typeface="Arial"/>
                <a:cs typeface="Arial"/>
              </a:rPr>
              <a:t>KareAccess Health Claims AI</a:t>
            </a:r>
          </a:p>
        </p:txBody>
      </p:sp>
    </p:spTree>
    <p:extLst>
      <p:ext uri="{BB962C8B-B14F-4D97-AF65-F5344CB8AC3E}">
        <p14:creationId xmlns:p14="http://schemas.microsoft.com/office/powerpoint/2010/main" val="7610344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64A20D-A1F6-44B7-9628-B6C033C4C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A43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02A43"/>
                </a:solidFill>
                <a:latin typeface="Arial"/>
                <a:ea typeface="Arial"/>
                <a:cs typeface="Arial"/>
              </a:rPr>
              <a:t>Savings come from several operating levers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605227-B680-413F-B4BC-C3113F239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52677D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77D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336D07-247D-4587-9DEE-872E3620F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4305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8B8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8B8D"/>
                </a:solidFill>
                <a:latin typeface="Arial"/>
                <a:ea typeface="Arial"/>
                <a:cs typeface="Arial"/>
              </a:rPr>
              <a:t>Claims leakage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E1F137-740B-4AED-8A0C-FDA59BEB6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0250"/>
            <a:ext cx="4286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D293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D2939"/>
                </a:solidFill>
                <a:latin typeface="Arial"/>
                <a:ea typeface="Arial"/>
                <a:cs typeface="Arial"/>
              </a:rPr>
              <a:t>Find missed non-payables, tariff excess, duplicate charges and unsupported services before settlement.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83CBCF-1A73-4C82-87C3-1B7621389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54305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8B8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8B8D"/>
                </a:solidFill>
                <a:latin typeface="Arial"/>
                <a:ea typeface="Arial"/>
                <a:cs typeface="Arial"/>
              </a:rPr>
              <a:t>Productivity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DFDE22-3645-4C18-A10F-5928E90FC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00250"/>
            <a:ext cx="4286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D293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D2939"/>
                </a:solidFill>
                <a:latin typeface="Arial"/>
                <a:ea typeface="Arial"/>
                <a:cs typeface="Arial"/>
              </a:rPr>
              <a:t>Reduce indexing, transcription and repetitive comparisons so handlers focus on exceptions and judgement.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D2D2FD-CB41-4019-8760-4C0DFDEE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8B8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8B8D"/>
                </a:solidFill>
                <a:latin typeface="Arial"/>
                <a:ea typeface="Arial"/>
                <a:cs typeface="Arial"/>
              </a:rPr>
              <a:t>Rework and escalation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4617A6-CFF8-4A12-9160-E2C57C47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67200"/>
            <a:ext cx="4286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D293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D2939"/>
                </a:solidFill>
                <a:latin typeface="Arial"/>
                <a:ea typeface="Arial"/>
                <a:cs typeface="Arial"/>
              </a:rPr>
              <a:t>Surface incomplete or conflicting evidence earlier and support consolidated queries.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7B75AC-8C72-4DDC-A60C-1E0C035F0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8100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8B8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8B8D"/>
                </a:solidFill>
                <a:latin typeface="Arial"/>
                <a:ea typeface="Arial"/>
                <a:cs typeface="Arial"/>
              </a:rPr>
              <a:t>Decision quality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A6FC08-3FDC-449D-92BE-D8D109A06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267200"/>
            <a:ext cx="4286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D293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D2939"/>
                </a:solidFill>
                <a:latin typeface="Arial"/>
                <a:ea typeface="Arial"/>
                <a:cs typeface="Arial"/>
              </a:rPr>
              <a:t>Apply policy riders consistently and reduce incorrect deductions that lead to reopening and grievances.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E08565-D64E-4DBB-9631-A509F663B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2677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2677D"/>
                </a:solidFill>
                <a:latin typeface="Arial"/>
                <a:ea typeface="Arial"/>
                <a:cs typeface="Arial"/>
              </a:rPr>
              <a:t>KareAccess Health Claims AI</a:t>
            </a:r>
          </a:p>
        </p:txBody>
      </p:sp>
    </p:spTree>
    <p:extLst>
      <p:ext uri="{BB962C8B-B14F-4D97-AF65-F5344CB8AC3E}">
        <p14:creationId xmlns:p14="http://schemas.microsoft.com/office/powerpoint/2010/main" val="1206025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DE7239-2453-4A40-9C26-0946C1D80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practical insurer or TPA pilot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000768-FEFE-484B-A5B1-61FB06756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AAC3D5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AC3D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17DE53-74C7-436D-A80E-9375D9A8D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28750"/>
            <a:ext cx="666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Start with a representative claim set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40E181-A7F9-4071-A9A4-A89EF276C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43150"/>
            <a:ext cx="723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D4E5E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D4E5EF"/>
                </a:solidFill>
                <a:latin typeface="Arial"/>
                <a:ea typeface="Arial"/>
                <a:cs typeface="Arial"/>
              </a:rPr>
              <a:t>Measure current handling time and review outcomes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971402-43E4-43F3-83F3-AD1F01EBA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809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D4E5E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D4E5EF"/>
                </a:solidFill>
                <a:latin typeface="Arial"/>
                <a:ea typeface="Arial"/>
                <a:cs typeface="Arial"/>
              </a:rPr>
              <a:t>Run the same claims through KareAccess Health Claims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F15DF8-77F1-4230-9776-5EA7C8ACB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885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D4E5E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D4E5EF"/>
                </a:solidFill>
                <a:latin typeface="Arial"/>
                <a:ea typeface="Arial"/>
                <a:cs typeface="Arial"/>
              </a:rPr>
              <a:t>Compare productivity, exception detection and decision consistency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760738-6360-4399-8361-F27311562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762500"/>
            <a:ext cx="400050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0F8B8D"/>
          </a:solidFill>
          <a:ln xmlns:a="http://schemas.openxmlformats.org/drawingml/2006/main" w="9525">
            <a:solidFill>
              <a:srgbClr val="0F8B8D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Pilot outcome</a:t>
            </a:r>
          </a:p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measured business case based on the insurer's own claims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04BA63-BA8B-46D1-9593-A3F4DA9AA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7ED6D4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7ED6D4"/>
                </a:solidFill>
                <a:latin typeface="Arial"/>
                <a:ea typeface="Arial"/>
                <a:cs typeface="Arial"/>
              </a:rPr>
              <a:t>KareAccess Healthcare</a:t>
            </a:r>
          </a:p>
        </p:txBody>
      </p:sp>
    </p:spTree>
    <p:extLst>
      <p:ext uri="{BB962C8B-B14F-4D97-AF65-F5344CB8AC3E}">
        <p14:creationId xmlns:p14="http://schemas.microsoft.com/office/powerpoint/2010/main" val="16261889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2026-09-04T07:36:37.6430000Z</dcterms:created>
  <dcterms:modified xsi:type="dcterms:W3CDTF">2026-09-04T07:36:37.6430000Z</dcterms:modified>
</coreProperties>
</file>